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90" r:id="rId6"/>
    <p:sldId id="288" r:id="rId7"/>
    <p:sldId id="260" r:id="rId8"/>
    <p:sldId id="261" r:id="rId9"/>
    <p:sldId id="292" r:id="rId10"/>
    <p:sldId id="293" r:id="rId11"/>
    <p:sldId id="259" r:id="rId12"/>
    <p:sldId id="291" r:id="rId13"/>
    <p:sldId id="294" r:id="rId14"/>
    <p:sldId id="295" r:id="rId15"/>
    <p:sldId id="262" r:id="rId16"/>
    <p:sldId id="297" r:id="rId17"/>
    <p:sldId id="298" r:id="rId18"/>
    <p:sldId id="299" r:id="rId19"/>
    <p:sldId id="300" r:id="rId20"/>
    <p:sldId id="301" r:id="rId21"/>
    <p:sldId id="273" r:id="rId22"/>
    <p:sldId id="276" r:id="rId23"/>
    <p:sldId id="287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CBE9-B481-4A67-93FF-DC58C78D4567}" type="datetimeFigureOut">
              <a:rPr lang="pl-PL" smtClean="0"/>
              <a:pPr/>
              <a:t>2019-03-23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4506-64FA-489C-B755-1FC0736DA4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pieniak\AppData\Local\Temp\WindowsLiveWriter1286139640\supfiles32F2001C\image%5b7%5d.pn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file:///C:\Users\jpieniak\AppData\Local\Temp\WindowsLiveWriter1286139640\supfiles32F2001C\image%5b9%5d.png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le:///C:\Users\jpieniak\AppData\Local\Temp\WindowsLiveWriter1286139640\supfiles2E12560F\image%5b4%5d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le:///C:\Users\jpieniak\AppData\Local\Temp\WindowsLiveWriter1286139640\supfiles2E12560F\image%5b4%5d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spoldowna.info/tag/ucp1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zespoldowna.info/tag/pgc-1%ce%b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hyperlink" Target="http://www.zespoldowna.info/tag/nrf2" TargetMode="External"/><Relationship Id="rId4" Type="http://schemas.openxmlformats.org/officeDocument/2006/relationships/hyperlink" Target="http://www.zespoldowna.info/tag/nrip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arek@zespoldowna.info" TargetMode="External"/><Relationship Id="rId2" Type="http://schemas.openxmlformats.org/officeDocument/2006/relationships/hyperlink" Target="http://www.zespoldowna.inf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249783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Korona Gór Polski, czyli jak </a:t>
            </a:r>
            <a:br>
              <a:rPr lang="pl-PL" dirty="0" smtClean="0"/>
            </a:br>
            <a:r>
              <a:rPr lang="pl-PL" dirty="0" smtClean="0"/>
              <a:t>wpływa na chłopaka z autyzmem i chłopaka z zespołem Downa zdobywanie gór.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IMG_0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126919" cy="384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przygotować się do zdobywania?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err="1" smtClean="0"/>
              <a:t>CEL+MOTYWACJA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1.Wycieczka nie może być niespodzianką.</a:t>
            </a:r>
          </a:p>
          <a:p>
            <a:pPr marL="514350" indent="-514350">
              <a:buNone/>
            </a:pPr>
            <a:r>
              <a:rPr lang="pl-PL" dirty="0" smtClean="0"/>
              <a:t>2.Musimy zaufać dziecku i dać mu możliwość na wykorzystanie jego możliwości.</a:t>
            </a:r>
          </a:p>
          <a:p>
            <a:pPr marL="514350" indent="-514350">
              <a:buNone/>
            </a:pPr>
            <a:r>
              <a:rPr lang="pl-PL" dirty="0" smtClean="0"/>
              <a:t>3…ale zacznijmy od oceny naszych możliwości. </a:t>
            </a:r>
            <a:endParaRPr lang="pl-PL" dirty="0"/>
          </a:p>
        </p:txBody>
      </p:sp>
      <p:pic>
        <p:nvPicPr>
          <p:cNvPr id="51202" name="Picture 2" descr="IMG_39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przygotować się do zdobywania?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5488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NIE MA ZŁEJ POGODY, JEST NIEWŁAŚCIWE UBRANIE!</a:t>
            </a:r>
            <a:endParaRPr lang="pl-PL" dirty="0"/>
          </a:p>
        </p:txBody>
      </p:sp>
      <p:pic>
        <p:nvPicPr>
          <p:cNvPr id="17412" name="Picture 4" descr="IMG_09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 </a:t>
            </a:r>
            <a:r>
              <a:rPr lang="pl-PL" dirty="0" err="1" smtClean="0"/>
              <a:t>suplementacji</a:t>
            </a:r>
            <a:r>
              <a:rPr lang="pl-PL" dirty="0" smtClean="0"/>
              <a:t> nie ma zdobywania!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*Średnie letnie podejście to albo 17 km albo ponad 1 000 m w górę albo 6 h w górach</a:t>
            </a:r>
          </a:p>
          <a:p>
            <a:pPr marL="514350" indent="-514350">
              <a:buNone/>
            </a:pPr>
            <a:r>
              <a:rPr lang="pl-PL" dirty="0" smtClean="0"/>
              <a:t>*wejście na Rysy to 19,2 km, elewacja 1 300 m, 9 h na szlaku.</a:t>
            </a:r>
          </a:p>
          <a:p>
            <a:pPr marL="514350" indent="-514350">
              <a:buNone/>
            </a:pPr>
            <a:r>
              <a:rPr lang="pl-PL" dirty="0" smtClean="0"/>
              <a:t>*w zimie 2 razy trudniej pod każdym względem</a:t>
            </a:r>
            <a:endParaRPr lang="pl-PL" dirty="0"/>
          </a:p>
        </p:txBody>
      </p:sp>
      <p:pic>
        <p:nvPicPr>
          <p:cNvPr id="50178" name="Picture 2" descr="IMG_58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 </a:t>
            </a:r>
            <a:r>
              <a:rPr lang="pl-PL" dirty="0" err="1" smtClean="0"/>
              <a:t>suplementacji</a:t>
            </a:r>
            <a:r>
              <a:rPr lang="pl-PL" dirty="0" smtClean="0"/>
              <a:t> nie ma zdobywania!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u="sng" dirty="0" smtClean="0"/>
              <a:t>Koenzym Q10 (CoQ10) i </a:t>
            </a:r>
            <a:r>
              <a:rPr lang="pl-PL" u="sng" dirty="0" err="1" smtClean="0"/>
              <a:t>karnityna</a:t>
            </a:r>
            <a:r>
              <a:rPr lang="pl-PL" u="sng" dirty="0" smtClean="0"/>
              <a:t> </a:t>
            </a:r>
            <a:r>
              <a:rPr lang="pl-PL" dirty="0" smtClean="0"/>
              <a:t>są dwoma komórkowymi składnikami odżywczymi wymaganymi do wytworzenia wystarczającej energii mitochondrialnej. CoQ10 jest ważny dla jego roli w produkcji ATP w mitochondrialnym łańcuchu oddechowym, podczas gdy </a:t>
            </a:r>
            <a:r>
              <a:rPr lang="pl-PL" dirty="0" err="1" smtClean="0"/>
              <a:t>karnityna</a:t>
            </a:r>
            <a:r>
              <a:rPr lang="pl-PL" dirty="0" smtClean="0"/>
              <a:t> bierze udział w transporcie kwasów tłuszczowych do macierzy mitochondrialnej. Synteza obu składników odżywczych zależy w dużym stopniu od zdolności </a:t>
            </a:r>
            <a:r>
              <a:rPr lang="pl-PL" dirty="0" err="1" smtClean="0"/>
              <a:t>SAMe</a:t>
            </a:r>
            <a:r>
              <a:rPr lang="pl-PL" dirty="0" smtClean="0"/>
              <a:t> do oddawania metylu. Upośledzony metabolizm metioniny może zmniejszać poziomy </a:t>
            </a:r>
            <a:r>
              <a:rPr lang="pl-PL" dirty="0" err="1" smtClean="0"/>
              <a:t>SAMe</a:t>
            </a:r>
            <a:r>
              <a:rPr lang="pl-PL" dirty="0" smtClean="0"/>
              <a:t>, co powoduje upośledzenie </a:t>
            </a:r>
            <a:r>
              <a:rPr lang="pl-PL" dirty="0" err="1" smtClean="0"/>
              <a:t>metylacji</a:t>
            </a:r>
            <a:r>
              <a:rPr lang="pl-PL" dirty="0" smtClean="0"/>
              <a:t> i zmniejszenie energii komórkowej.</a:t>
            </a:r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52226" name="Picture 2" descr="IMG_60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 </a:t>
            </a:r>
            <a:r>
              <a:rPr lang="pl-PL" dirty="0" err="1" smtClean="0"/>
              <a:t>suplementacji</a:t>
            </a:r>
            <a:r>
              <a:rPr lang="pl-PL" dirty="0" smtClean="0"/>
              <a:t> nie ma zdobywania!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00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Jak się przygotować do zdobywania?</a:t>
            </a:r>
          </a:p>
          <a:p>
            <a:pPr>
              <a:buNone/>
            </a:pPr>
            <a:r>
              <a:rPr lang="pl-PL" u="sng" dirty="0" smtClean="0"/>
              <a:t>1.Metylacja</a:t>
            </a:r>
          </a:p>
          <a:p>
            <a:pPr>
              <a:buNone/>
            </a:pPr>
            <a:r>
              <a:rPr lang="pl-PL" u="sng" dirty="0" smtClean="0"/>
              <a:t>2.Efektywność energetyczna mitochondriów.</a:t>
            </a: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53250" name="Picture 2" descr="IMG_29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443007" cy="333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Metylacja</a:t>
            </a:r>
            <a:endParaRPr lang="pl-PL" dirty="0"/>
          </a:p>
        </p:txBody>
      </p:sp>
      <p:pic>
        <p:nvPicPr>
          <p:cNvPr id="19460" name="Picture 4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625741" cy="2591025"/>
          </a:xfrm>
          <a:prstGeom prst="rect">
            <a:avLst/>
          </a:prstGeom>
          <a:noFill/>
        </p:spPr>
      </p:pic>
      <p:pic>
        <p:nvPicPr>
          <p:cNvPr id="19462" name="Picture 6" descr="IMG_57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2975471" cy="2231603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076056" y="126876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BIOMARKERY:</a:t>
            </a:r>
          </a:p>
          <a:p>
            <a:r>
              <a:rPr lang="pl-PL" dirty="0" err="1" smtClean="0"/>
              <a:t>Homocysteina</a:t>
            </a:r>
            <a:endParaRPr lang="pl-PL" dirty="0" smtClean="0"/>
          </a:p>
          <a:p>
            <a:r>
              <a:rPr lang="pl-PL" dirty="0" smtClean="0"/>
              <a:t>Witamina B9</a:t>
            </a:r>
          </a:p>
          <a:p>
            <a:r>
              <a:rPr lang="pl-PL" dirty="0" smtClean="0"/>
              <a:t>Witamina B12</a:t>
            </a:r>
          </a:p>
          <a:p>
            <a:r>
              <a:rPr lang="pl-PL" dirty="0" smtClean="0"/>
              <a:t>Profil lipidowy</a:t>
            </a:r>
          </a:p>
          <a:p>
            <a:r>
              <a:rPr lang="pl-PL" dirty="0" smtClean="0"/>
              <a:t>Ferrytyna</a:t>
            </a:r>
          </a:p>
          <a:p>
            <a:r>
              <a:rPr lang="pl-PL" dirty="0" smtClean="0"/>
              <a:t>Ft3, rT3,Ft4</a:t>
            </a:r>
          </a:p>
          <a:p>
            <a:r>
              <a:rPr lang="pl-PL" dirty="0" smtClean="0"/>
              <a:t>Hemoglobina </a:t>
            </a:r>
            <a:r>
              <a:rPr lang="pl-PL" dirty="0" err="1" smtClean="0"/>
              <a:t>glikowana</a:t>
            </a:r>
            <a:r>
              <a:rPr lang="pl-PL" dirty="0" smtClean="0"/>
              <a:t> </a:t>
            </a:r>
          </a:p>
          <a:p>
            <a:r>
              <a:rPr lang="pl-PL" dirty="0" smtClean="0"/>
              <a:t>MARZEC/PAŹDZIERNIK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414908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Regulacja działania: 13 witamin (B1,B2,B3,B5, B6, B9,B12,C,choliny jako witaminy B4, </a:t>
            </a:r>
            <a:r>
              <a:rPr lang="pl-PL" dirty="0" err="1" smtClean="0"/>
              <a:t>A,D,E,K</a:t>
            </a:r>
            <a:r>
              <a:rPr lang="pl-PL" dirty="0" smtClean="0"/>
              <a:t>) i wielu minerałów (kluczowe to magnez, cynk, wapń, żelazo) oraz </a:t>
            </a:r>
            <a:r>
              <a:rPr lang="pl-PL" dirty="0" err="1" smtClean="0"/>
              <a:t>kofaktorów</a:t>
            </a:r>
            <a:r>
              <a:rPr lang="pl-PL" dirty="0" smtClean="0"/>
              <a:t> umożliwiających sprawne działanie całej </a:t>
            </a:r>
            <a:r>
              <a:rPr lang="pl-PL" dirty="0" err="1" smtClean="0"/>
              <a:t>metylacji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</a:t>
            </a:r>
            <a:endParaRPr lang="pl-PL" dirty="0"/>
          </a:p>
        </p:txBody>
      </p:sp>
      <p:pic>
        <p:nvPicPr>
          <p:cNvPr id="56326" name="Picture 6" descr="IMG_64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479238" cy="3359429"/>
          </a:xfrm>
          <a:prstGeom prst="rect">
            <a:avLst/>
          </a:prstGeom>
          <a:noFill/>
        </p:spPr>
      </p:pic>
      <p:pic>
        <p:nvPicPr>
          <p:cNvPr id="56328" name="Picture 8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8315325" cy="933450"/>
          </a:xfrm>
          <a:prstGeom prst="rect">
            <a:avLst/>
          </a:prstGeom>
          <a:noFill/>
        </p:spPr>
      </p:pic>
      <p:pic>
        <p:nvPicPr>
          <p:cNvPr id="56330" name="Picture 10" descr="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8524875" cy="81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Mitochondria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494116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1.Ochrona mitochondriów przed stresem oksydacyjnym.</a:t>
            </a:r>
          </a:p>
          <a:p>
            <a:r>
              <a:rPr lang="pl-PL" dirty="0" smtClean="0"/>
              <a:t>2.Zwiększenie efektywności energetycznej.</a:t>
            </a:r>
            <a:endParaRPr lang="pl-PL" dirty="0"/>
          </a:p>
        </p:txBody>
      </p:sp>
      <p:pic>
        <p:nvPicPr>
          <p:cNvPr id="56322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46861" cy="3168352"/>
          </a:xfrm>
          <a:prstGeom prst="rect">
            <a:avLst/>
          </a:prstGeom>
          <a:noFill/>
        </p:spPr>
      </p:pic>
      <p:pic>
        <p:nvPicPr>
          <p:cNvPr id="56324" name="Picture 4" descr="IMG_14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Suplementy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504" y="1484784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1% decyduje o sukcesie ponad 80% naszych wszystkich wysiłków</a:t>
            </a:r>
            <a:endParaRPr lang="pl-PL" sz="2800" b="1" dirty="0"/>
          </a:p>
        </p:txBody>
      </p:sp>
      <p:pic>
        <p:nvPicPr>
          <p:cNvPr id="59394" name="Picture 2" descr="IMG_6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5760640" cy="432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Suplementy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494116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1.Ochrona mitochondriów przed stresem oksydacyjnym, </a:t>
            </a:r>
            <a:r>
              <a:rPr lang="pl-PL" dirty="0" err="1" smtClean="0"/>
              <a:t>mitofagii</a:t>
            </a:r>
            <a:r>
              <a:rPr lang="pl-PL" dirty="0" smtClean="0"/>
              <a:t>: </a:t>
            </a:r>
            <a:r>
              <a:rPr lang="pl-PL" dirty="0" err="1" smtClean="0"/>
              <a:t>EGCG+EC</a:t>
            </a:r>
            <a:r>
              <a:rPr lang="pl-PL" dirty="0" smtClean="0"/>
              <a:t>, </a:t>
            </a:r>
            <a:r>
              <a:rPr lang="pl-PL" dirty="0" err="1" smtClean="0"/>
              <a:t>resweratrol</a:t>
            </a:r>
            <a:r>
              <a:rPr lang="pl-PL" dirty="0" smtClean="0"/>
              <a:t> trans, kurkuma, witamina E, </a:t>
            </a:r>
            <a:r>
              <a:rPr lang="pl-PL" dirty="0" err="1" smtClean="0"/>
              <a:t>A+D</a:t>
            </a:r>
            <a:r>
              <a:rPr lang="pl-PL" dirty="0" smtClean="0"/>
              <a:t>, DHA, luteolina</a:t>
            </a:r>
          </a:p>
          <a:p>
            <a:r>
              <a:rPr lang="pl-PL" dirty="0" smtClean="0"/>
              <a:t>2.Zwiększenie efektywności energetycznej: </a:t>
            </a:r>
            <a:r>
              <a:rPr lang="pl-PL" dirty="0" err="1" smtClean="0"/>
              <a:t>ubiquinol</a:t>
            </a:r>
            <a:r>
              <a:rPr lang="pl-PL" dirty="0" smtClean="0"/>
              <a:t>, </a:t>
            </a:r>
            <a:r>
              <a:rPr lang="pl-PL" dirty="0" err="1" smtClean="0"/>
              <a:t>pqq</a:t>
            </a:r>
            <a:r>
              <a:rPr lang="pl-PL" dirty="0" smtClean="0"/>
              <a:t>, </a:t>
            </a:r>
            <a:r>
              <a:rPr lang="pl-PL" dirty="0" err="1" smtClean="0"/>
              <a:t>karnityna</a:t>
            </a:r>
            <a:r>
              <a:rPr lang="pl-PL" dirty="0" smtClean="0"/>
              <a:t>, </a:t>
            </a:r>
            <a:r>
              <a:rPr lang="pl-PL" dirty="0" err="1" smtClean="0"/>
              <a:t>rybozyd</a:t>
            </a:r>
            <a:r>
              <a:rPr lang="pl-PL" dirty="0" smtClean="0"/>
              <a:t> nikotynamidu, magnez, cynk.</a:t>
            </a:r>
            <a:endParaRPr lang="pl-PL" dirty="0"/>
          </a:p>
        </p:txBody>
      </p:sp>
      <p:pic>
        <p:nvPicPr>
          <p:cNvPr id="56322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46861" cy="3168352"/>
          </a:xfrm>
          <a:prstGeom prst="rect">
            <a:avLst/>
          </a:prstGeom>
          <a:noFill/>
        </p:spPr>
      </p:pic>
      <p:pic>
        <p:nvPicPr>
          <p:cNvPr id="58370" name="Picture 2" descr="IMG_68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Dlaczego warto zdobywać i jak wybrać to co chcemy zdobyć?</a:t>
            </a:r>
          </a:p>
          <a:p>
            <a:pPr marL="514350" indent="-514350">
              <a:buAutoNum type="arabicPeriod"/>
            </a:pPr>
            <a:r>
              <a:rPr lang="pl-PL" dirty="0" smtClean="0"/>
              <a:t>Jak się przygotować do realizacji planu? Jak zbudować motywację, jak zachęcić, jak wpisać to w plan tygodnia, dnia?</a:t>
            </a:r>
          </a:p>
          <a:p>
            <a:pPr marL="514350" indent="-514350">
              <a:buAutoNum type="arabicPeriod"/>
            </a:pPr>
            <a:r>
              <a:rPr lang="pl-PL" dirty="0" smtClean="0"/>
              <a:t>Jak przygotować się </a:t>
            </a:r>
            <a:r>
              <a:rPr lang="pl-PL" dirty="0" err="1" smtClean="0"/>
              <a:t>suplementacyjnie</a:t>
            </a:r>
            <a:r>
              <a:rPr lang="pl-PL" dirty="0" smtClean="0"/>
              <a:t> na wysiłek?</a:t>
            </a:r>
          </a:p>
          <a:p>
            <a:pPr marL="514350" indent="-514350">
              <a:buAutoNum type="arabicPeriod"/>
            </a:pPr>
            <a:r>
              <a:rPr lang="pl-PL" dirty="0" smtClean="0"/>
              <a:t>Co dają góry i ich zdobywanie?</a:t>
            </a:r>
          </a:p>
          <a:p>
            <a:pPr marL="514350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daje chodzenie?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1412776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1.Regulacja </a:t>
            </a:r>
            <a:r>
              <a:rPr lang="pl-PL" dirty="0" err="1" smtClean="0"/>
              <a:t>iryzyny</a:t>
            </a:r>
            <a:r>
              <a:rPr lang="pl-PL" dirty="0" smtClean="0"/>
              <a:t> powoduje sprawniejsze funkcjonowanie mitochondriów (</a:t>
            </a:r>
            <a:r>
              <a:rPr lang="pl-PL" dirty="0" smtClean="0">
                <a:hlinkClick r:id="rId2"/>
              </a:rPr>
              <a:t>PGC-1</a:t>
            </a:r>
            <a:r>
              <a:rPr lang="el-GR" baseline="30000" dirty="0" smtClean="0">
                <a:hlinkClick r:id="rId2"/>
              </a:rPr>
              <a:t>α</a:t>
            </a:r>
            <a:r>
              <a:rPr lang="pl-PL" dirty="0" smtClean="0"/>
              <a:t>, </a:t>
            </a:r>
            <a:r>
              <a:rPr lang="pl-PL" dirty="0" smtClean="0">
                <a:hlinkClick r:id="rId3"/>
              </a:rPr>
              <a:t>UCP1</a:t>
            </a:r>
            <a:r>
              <a:rPr lang="pl-PL" dirty="0" smtClean="0"/>
              <a:t>,</a:t>
            </a:r>
            <a:r>
              <a:rPr lang="pl-PL" dirty="0" smtClean="0">
                <a:hlinkClick r:id="rId4"/>
              </a:rPr>
              <a:t> NRIP1</a:t>
            </a:r>
            <a:r>
              <a:rPr lang="pl-PL" dirty="0" smtClean="0"/>
              <a:t>,</a:t>
            </a:r>
            <a:r>
              <a:rPr lang="pl-PL" dirty="0" smtClean="0">
                <a:hlinkClick r:id="rId5"/>
              </a:rPr>
              <a:t> NRF2</a:t>
            </a:r>
            <a:r>
              <a:rPr lang="pl-PL" dirty="0" smtClean="0"/>
              <a:t>)</a:t>
            </a:r>
          </a:p>
          <a:p>
            <a:r>
              <a:rPr lang="pl-PL" dirty="0" smtClean="0"/>
              <a:t>2.Chodzenie wzbudza </a:t>
            </a:r>
            <a:r>
              <a:rPr lang="pl-PL" dirty="0" err="1" smtClean="0"/>
              <a:t>neurogenezę</a:t>
            </a:r>
            <a:r>
              <a:rPr lang="pl-PL" dirty="0" smtClean="0"/>
              <a:t>,  produkcję BDNF, oczyszcza mózg z </a:t>
            </a:r>
            <a:r>
              <a:rPr lang="pl-PL" dirty="0" err="1" smtClean="0"/>
              <a:t>amyloidów</a:t>
            </a:r>
            <a:r>
              <a:rPr lang="pl-PL" dirty="0" smtClean="0"/>
              <a:t> beta, chroni przed kaskadą choroby Alzheimera, reguluje stan zapalny.</a:t>
            </a:r>
            <a:endParaRPr lang="pl-PL" dirty="0"/>
          </a:p>
        </p:txBody>
      </p:sp>
      <p:pic>
        <p:nvPicPr>
          <p:cNvPr id="60418" name="Picture 2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4405164" cy="3240360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861048"/>
            <a:ext cx="3621088" cy="27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dają góry rodzicom?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Jesteśmy razem, gdy dzieci idą do przodu, my możemy być przez chwilę tylko sami.</a:t>
            </a:r>
          </a:p>
          <a:p>
            <a:pPr marL="514350" indent="-514350">
              <a:buNone/>
            </a:pPr>
            <a:r>
              <a:rPr lang="pl-PL" dirty="0" smtClean="0"/>
              <a:t>Dają spokój po całym tygodniu.</a:t>
            </a:r>
          </a:p>
          <a:p>
            <a:pPr marL="514350" indent="-514350">
              <a:buNone/>
            </a:pPr>
            <a:r>
              <a:rPr lang="pl-PL" dirty="0" smtClean="0"/>
              <a:t>Wzmacniają pod każdym względem.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30722" name="Picture 2" descr="IMG_2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dają góry Kamilowi?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Zużycie energii i emocji które negatywnie narastają w trakcie tygodnia.</a:t>
            </a:r>
          </a:p>
          <a:p>
            <a:pPr marL="514350" indent="-514350">
              <a:buNone/>
            </a:pPr>
            <a:r>
              <a:rPr lang="pl-PL" dirty="0" smtClean="0"/>
              <a:t>Wymuszają komunikację.</a:t>
            </a:r>
          </a:p>
          <a:p>
            <a:pPr marL="514350" indent="-514350">
              <a:buNone/>
            </a:pPr>
            <a:r>
              <a:rPr lang="pl-PL" dirty="0" smtClean="0"/>
              <a:t>Uczą uczuć i relacji z bratem, który stawia mu wymagania.</a:t>
            </a:r>
          </a:p>
          <a:p>
            <a:pPr marL="514350" indent="-514350">
              <a:buNone/>
            </a:pPr>
            <a:r>
              <a:rPr lang="pl-PL" dirty="0" smtClean="0"/>
              <a:t>Musi umieć chcieć.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33794" name="Picture 2" descr="IMG_25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dają góry Jankowi?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/>
              <a:t>Rozwój ponad oczekiwania.</a:t>
            </a:r>
          </a:p>
          <a:p>
            <a:pPr marL="514350" indent="-514350">
              <a:buNone/>
            </a:pPr>
            <a:r>
              <a:rPr lang="pl-PL" dirty="0" smtClean="0"/>
              <a:t>Wymuszają zrozumienie, komunikację w wielu językach i kreowanie rozwiązań</a:t>
            </a:r>
          </a:p>
          <a:p>
            <a:pPr marL="514350" indent="-514350">
              <a:buNone/>
            </a:pPr>
            <a:r>
              <a:rPr lang="pl-PL" dirty="0" smtClean="0"/>
              <a:t>Dają mu odporność.</a:t>
            </a:r>
          </a:p>
          <a:p>
            <a:pPr marL="514350" indent="-514350">
              <a:buNone/>
            </a:pPr>
            <a:r>
              <a:rPr lang="pl-PL" dirty="0" smtClean="0"/>
              <a:t>Dają mu pewność siebie.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5058" name="Picture 2" descr="IMG_39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Zapraszamy w góry!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r>
              <a:rPr lang="pl-PL" dirty="0" smtClean="0"/>
              <a:t>Dziękuję.</a:t>
            </a:r>
          </a:p>
          <a:p>
            <a:pPr marL="514350" indent="-514350">
              <a:buNone/>
            </a:pPr>
            <a:r>
              <a:rPr lang="pl-PL" dirty="0" smtClean="0"/>
              <a:t>Strona:</a:t>
            </a:r>
          </a:p>
          <a:p>
            <a:pPr marL="514350" indent="-514350">
              <a:buNone/>
            </a:pPr>
            <a:r>
              <a:rPr lang="pl-PL" dirty="0" err="1" smtClean="0">
                <a:hlinkClick r:id="rId2"/>
              </a:rPr>
              <a:t>www.zespoldowna.info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Mail:</a:t>
            </a:r>
            <a:endParaRPr lang="pl-PL" dirty="0" smtClean="0">
              <a:hlinkClick r:id="rId3"/>
            </a:endParaRPr>
          </a:p>
          <a:p>
            <a:pPr marL="514350" indent="-514350">
              <a:buNone/>
            </a:pPr>
            <a:r>
              <a:rPr lang="pl-PL" dirty="0" err="1" smtClean="0">
                <a:hlinkClick r:id="rId3"/>
              </a:rPr>
              <a:t>jarek@zespoldowna.info</a:t>
            </a: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38914" name="Picture 2" descr="IMG_33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zdobywać góry? Kamil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pl-PL" dirty="0" smtClean="0"/>
              <a:t>Plusy</a:t>
            </a:r>
          </a:p>
          <a:p>
            <a:pPr marL="514350" indent="-514350">
              <a:buNone/>
            </a:pPr>
            <a:r>
              <a:rPr lang="pl-PL" dirty="0" smtClean="0"/>
              <a:t>*skończyła się agresja</a:t>
            </a:r>
          </a:p>
          <a:p>
            <a:pPr marL="514350" indent="-514350">
              <a:buNone/>
            </a:pPr>
            <a:r>
              <a:rPr lang="pl-PL" dirty="0" smtClean="0"/>
              <a:t>*znormalizował się plan dnia</a:t>
            </a:r>
          </a:p>
          <a:p>
            <a:pPr marL="514350" indent="-514350">
              <a:buNone/>
            </a:pPr>
            <a:r>
              <a:rPr lang="pl-PL" dirty="0" smtClean="0"/>
              <a:t>*pojawiły się rzeczy nieplanowane, nowe</a:t>
            </a:r>
          </a:p>
          <a:p>
            <a:pPr marL="514350" indent="-514350">
              <a:buNone/>
            </a:pPr>
            <a:r>
              <a:rPr lang="pl-PL" dirty="0" smtClean="0"/>
              <a:t>*można zjeść mizerię</a:t>
            </a:r>
          </a:p>
          <a:p>
            <a:pPr marL="514350" indent="-514350">
              <a:buNone/>
            </a:pPr>
            <a:r>
              <a:rPr lang="pl-PL" dirty="0" smtClean="0"/>
              <a:t>Minusy:</a:t>
            </a:r>
          </a:p>
          <a:p>
            <a:pPr marL="514350" indent="-514350">
              <a:buNone/>
            </a:pPr>
            <a:r>
              <a:rPr lang="pl-PL" dirty="0" smtClean="0"/>
              <a:t>*musi być zrealizowany plan dnia</a:t>
            </a:r>
          </a:p>
          <a:p>
            <a:pPr marL="514350" indent="-514350">
              <a:buNone/>
            </a:pPr>
            <a:r>
              <a:rPr lang="pl-PL" dirty="0" smtClean="0"/>
              <a:t>*Janek manipuluje i wykorzystuje Kamila</a:t>
            </a:r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7" name="Picture 2" descr="IMG_09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zdobywać góry? Janek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pl-PL" dirty="0" smtClean="0"/>
              <a:t>Plusy</a:t>
            </a:r>
          </a:p>
          <a:p>
            <a:pPr marL="514350" indent="-514350">
              <a:buNone/>
            </a:pPr>
            <a:r>
              <a:rPr lang="pl-PL" dirty="0" smtClean="0"/>
              <a:t>*zdecydowana poprawa odporności Janka</a:t>
            </a:r>
          </a:p>
          <a:p>
            <a:pPr marL="514350" indent="-514350">
              <a:buNone/>
            </a:pPr>
            <a:r>
              <a:rPr lang="pl-PL" dirty="0" smtClean="0"/>
              <a:t>*zdecydowana poprawa wydolności, </a:t>
            </a:r>
            <a:r>
              <a:rPr lang="pl-PL" dirty="0" err="1" smtClean="0"/>
              <a:t>metabolizmów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*funkcje poznawcze</a:t>
            </a:r>
          </a:p>
          <a:p>
            <a:pPr marL="514350" indent="-514350">
              <a:buNone/>
            </a:pPr>
            <a:r>
              <a:rPr lang="pl-PL" dirty="0" smtClean="0"/>
              <a:t>*MOTYWACJA bo pieczątki…</a:t>
            </a:r>
          </a:p>
          <a:p>
            <a:pPr marL="514350" indent="-514350">
              <a:buNone/>
            </a:pPr>
            <a:r>
              <a:rPr lang="pl-PL" dirty="0" smtClean="0"/>
              <a:t>Minusy:</a:t>
            </a:r>
          </a:p>
          <a:p>
            <a:pPr marL="514350" indent="-514350">
              <a:buNone/>
            </a:pPr>
            <a:r>
              <a:rPr lang="pl-PL" dirty="0" smtClean="0"/>
              <a:t>*musi być trudno i ciekawie, bo jak nie </a:t>
            </a:r>
            <a:r>
              <a:rPr lang="pl-PL" dirty="0" err="1" smtClean="0"/>
              <a:t>to…nudzę</a:t>
            </a:r>
            <a:r>
              <a:rPr lang="pl-PL" dirty="0" smtClean="0"/>
              <a:t> się</a:t>
            </a:r>
          </a:p>
          <a:p>
            <a:pPr marL="514350" indent="-514350">
              <a:buNone/>
            </a:pPr>
            <a:r>
              <a:rPr lang="pl-PL" dirty="0" smtClean="0"/>
              <a:t>*Janek wykorzystuje Kamila</a:t>
            </a:r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6082" name="Picture 2" descr="IMG_35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zdobywać góry? 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pl-PL" dirty="0" smtClean="0"/>
              <a:t>Plusy</a:t>
            </a:r>
          </a:p>
          <a:p>
            <a:pPr marL="514350" indent="-514350">
              <a:buNone/>
            </a:pPr>
            <a:r>
              <a:rPr lang="pl-PL" dirty="0" smtClean="0"/>
              <a:t>*jedyny moment w naszym życiu, gdy jesteśmy razem</a:t>
            </a:r>
          </a:p>
          <a:p>
            <a:pPr marL="514350" indent="-514350">
              <a:buNone/>
            </a:pPr>
            <a:r>
              <a:rPr lang="pl-PL" dirty="0" smtClean="0"/>
              <a:t>*zdecydowana poprawa zdrowia</a:t>
            </a:r>
          </a:p>
          <a:p>
            <a:pPr marL="514350" indent="-514350">
              <a:buNone/>
            </a:pPr>
            <a:r>
              <a:rPr lang="pl-PL" dirty="0" smtClean="0"/>
              <a:t>*wciąż uczymy się czegoś nowego</a:t>
            </a:r>
          </a:p>
          <a:p>
            <a:pPr marL="514350" indent="-514350">
              <a:buNone/>
            </a:pPr>
            <a:r>
              <a:rPr lang="pl-PL" dirty="0" smtClean="0"/>
              <a:t>Minusy:</a:t>
            </a:r>
          </a:p>
          <a:p>
            <a:pPr marL="514350" indent="-514350">
              <a:buNone/>
            </a:pPr>
            <a:r>
              <a:rPr lang="pl-PL" dirty="0" smtClean="0"/>
              <a:t>*jesteśmy słabsi od naszych dzieci</a:t>
            </a:r>
          </a:p>
          <a:p>
            <a:pPr marL="514350" indent="-514350">
              <a:buNone/>
            </a:pPr>
            <a:r>
              <a:rPr lang="pl-PL" dirty="0" smtClean="0"/>
              <a:t>*w efekcie ograniczamy ich w tym co robią</a:t>
            </a:r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8130" name="Picture 2" descr="IMG_23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317" y="1600200"/>
            <a:ext cx="34003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wybrać to co mamy zdobyć?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pl-PL" dirty="0" smtClean="0"/>
              <a:t>2015/16 Korona Sudetów i Włóczykij</a:t>
            </a:r>
          </a:p>
          <a:p>
            <a:pPr marL="514350" indent="-514350">
              <a:buNone/>
            </a:pPr>
            <a:r>
              <a:rPr lang="pl-PL" dirty="0" smtClean="0"/>
              <a:t>2017 Włóczykij/Korona Polski</a:t>
            </a:r>
          </a:p>
          <a:p>
            <a:pPr marL="514350" indent="-514350">
              <a:buNone/>
            </a:pPr>
            <a:r>
              <a:rPr lang="pl-PL" dirty="0" smtClean="0"/>
              <a:t>2018 Włóczykij/Korona Gór Polski/Diadem Gór Polski</a:t>
            </a:r>
          </a:p>
          <a:p>
            <a:pPr marL="514350" indent="-514350">
              <a:buNone/>
            </a:pPr>
            <a:r>
              <a:rPr lang="pl-PL" dirty="0" smtClean="0"/>
              <a:t>2019 Korona Gór Polski zimą 27/28 zdobyta 4.12-8.03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098" name="Picture 2" descr="IMG_7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495340" cy="2622475"/>
          </a:xfrm>
          <a:prstGeom prst="rect">
            <a:avLst/>
          </a:prstGeom>
          <a:noFill/>
        </p:spPr>
      </p:pic>
      <p:pic>
        <p:nvPicPr>
          <p:cNvPr id="4100" name="Picture 4" descr="IMG_7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3451823" cy="258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zdobyliśmy w 2018 roku?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Najwyższy szczyt Rysy 2 503 m </a:t>
            </a:r>
            <a:r>
              <a:rPr lang="pl-PL" dirty="0" err="1" smtClean="0"/>
              <a:t>npm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Najtrudniejsze przejścia Alpy Słoweńskie: </a:t>
            </a:r>
            <a:r>
              <a:rPr lang="pl-PL" dirty="0" err="1" smtClean="0"/>
              <a:t>Ogradi</a:t>
            </a:r>
            <a:r>
              <a:rPr lang="pl-PL" dirty="0" smtClean="0"/>
              <a:t> 2 087 m </a:t>
            </a:r>
            <a:r>
              <a:rPr lang="pl-PL" dirty="0" err="1" smtClean="0"/>
              <a:t>npm</a:t>
            </a:r>
            <a:r>
              <a:rPr lang="pl-PL" dirty="0" smtClean="0"/>
              <a:t>, </a:t>
            </a:r>
            <a:r>
              <a:rPr lang="pl-PL" dirty="0" err="1" smtClean="0"/>
              <a:t>Viševnik</a:t>
            </a:r>
            <a:r>
              <a:rPr lang="pl-PL" dirty="0" smtClean="0"/>
              <a:t> 2 050 m </a:t>
            </a:r>
            <a:r>
              <a:rPr lang="pl-PL" dirty="0" err="1" smtClean="0"/>
              <a:t>npm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Najpiękniejsze wędrówki: Bieszczady jesienią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16386" name="Picture 2" descr="IMG_5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757489" cy="2819159"/>
          </a:xfrm>
          <a:prstGeom prst="rect">
            <a:avLst/>
          </a:prstGeom>
          <a:noFill/>
        </p:spPr>
      </p:pic>
      <p:pic>
        <p:nvPicPr>
          <p:cNvPr id="16388" name="Picture 4" descr="IMG_5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692134" cy="277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_8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94733" cy="3672408"/>
          </a:xfrm>
          <a:prstGeom prst="rect">
            <a:avLst/>
          </a:prstGeom>
          <a:noFill/>
        </p:spPr>
      </p:pic>
      <p:pic>
        <p:nvPicPr>
          <p:cNvPr id="18438" name="Picture 6" descr="IMG_8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29000"/>
            <a:ext cx="4032448" cy="3025455"/>
          </a:xfrm>
          <a:prstGeom prst="rect">
            <a:avLst/>
          </a:prstGeom>
          <a:noFill/>
        </p:spPr>
      </p:pic>
      <p:pic>
        <p:nvPicPr>
          <p:cNvPr id="18434" name="Picture 2" descr="IMG_89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104456" cy="3079481"/>
          </a:xfrm>
          <a:prstGeom prst="rect">
            <a:avLst/>
          </a:prstGeom>
          <a:noFill/>
        </p:spPr>
      </p:pic>
      <p:pic>
        <p:nvPicPr>
          <p:cNvPr id="18440" name="Picture 8" descr="IMG_89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142007"/>
            <a:ext cx="4837609" cy="362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przygotować się do zdobywania?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pl-PL" dirty="0" err="1" smtClean="0"/>
              <a:t>CEL+MOTYWACJA</a:t>
            </a: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1.Musi być „fizyczny”, zrozumiały cel, którego osiągnięcie będzie wsparte nagrodą.</a:t>
            </a:r>
          </a:p>
          <a:p>
            <a:pPr marL="514350" indent="-514350">
              <a:buNone/>
            </a:pPr>
            <a:r>
              <a:rPr lang="pl-PL" dirty="0" smtClean="0"/>
              <a:t>2.Musi wykorzystywać silne strony.</a:t>
            </a:r>
          </a:p>
          <a:p>
            <a:pPr marL="514350" indent="-514350">
              <a:buNone/>
            </a:pPr>
            <a:r>
              <a:rPr lang="pl-PL" dirty="0" smtClean="0"/>
              <a:t>3.Powinien uwzględniać przygotowanie fizyczne i kondycyjne.</a:t>
            </a:r>
            <a:endParaRPr lang="pl-PL" dirty="0"/>
          </a:p>
        </p:txBody>
      </p:sp>
      <p:pic>
        <p:nvPicPr>
          <p:cNvPr id="49154" name="Picture 2" descr="IMG_25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753</Words>
  <Application>Microsoft Office PowerPoint</Application>
  <PresentationFormat>Pokaz na ekranie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Plan</vt:lpstr>
      <vt:lpstr>Dlaczego warto zdobywać góry? Kamil</vt:lpstr>
      <vt:lpstr>Dlaczego warto zdobywać góry? Janek</vt:lpstr>
      <vt:lpstr>Dlaczego warto zdobywać góry? My</vt:lpstr>
      <vt:lpstr>Jak wybrać to co mamy zdobyć?</vt:lpstr>
      <vt:lpstr>Co zdobyliśmy w 2018 roku?</vt:lpstr>
      <vt:lpstr>Slajd 8</vt:lpstr>
      <vt:lpstr>Jak przygotować się do zdobywania?</vt:lpstr>
      <vt:lpstr>Jak przygotować się do zdobywania?</vt:lpstr>
      <vt:lpstr>Jak przygotować się do zdobywania?</vt:lpstr>
      <vt:lpstr>Bez suplementacji nie ma zdobywania!</vt:lpstr>
      <vt:lpstr>Bez suplementacji nie ma zdobywania!</vt:lpstr>
      <vt:lpstr>Bez suplementacji nie ma zdobywania!</vt:lpstr>
      <vt:lpstr>Metylacja</vt:lpstr>
      <vt:lpstr>Badania</vt:lpstr>
      <vt:lpstr>Mitochondria</vt:lpstr>
      <vt:lpstr>Suplementy</vt:lpstr>
      <vt:lpstr>Suplementy</vt:lpstr>
      <vt:lpstr>Co daje chodzenie?</vt:lpstr>
      <vt:lpstr>Co dają góry rodzicom?</vt:lpstr>
      <vt:lpstr>Co dają góry Kamilowi?</vt:lpstr>
      <vt:lpstr>Co dają góry Jankowi?</vt:lpstr>
      <vt:lpstr>Zapraszamy w góry!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jpieniak</dc:creator>
  <cp:lastModifiedBy>jpieniak</cp:lastModifiedBy>
  <cp:revision>19</cp:revision>
  <dcterms:created xsi:type="dcterms:W3CDTF">2019-03-19T12:50:37Z</dcterms:created>
  <dcterms:modified xsi:type="dcterms:W3CDTF">2019-03-23T07:09:26Z</dcterms:modified>
</cp:coreProperties>
</file>